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9" r:id="rId17"/>
    <p:sldId id="278" r:id="rId18"/>
    <p:sldId id="280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Playfair Display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82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fcc4c235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fcc4c235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3fcc4c235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3fcc4c235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3fcc4c235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3fcc4c235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fcc4c235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fcc4c235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3fcc4c235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3fcc4c235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3fcc4c235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3fcc4c235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fcc4c23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fcc4c23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79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fcc4c23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fcc4c23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687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fcc4c235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fcc4c235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fcc4c235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3fcc4c235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3fcc4c23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3fcc4c23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3fcc4c235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3fcc4c235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3fcc4c235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3fcc4c235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3fcc4c23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3fcc4c23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fcc4c235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3fcc4c235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3fcc4c23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3fcc4c23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fcc4c235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3fcc4c235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fcc4c23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3fcc4c23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3fcc4c235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3fcc4c235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3fcc4c23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3fcc4c23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3fcc4c235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3fcc4c235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3fcc4c235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3fcc4c235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emf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8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23.jpeg"/><Relationship Id="rId5" Type="http://schemas.openxmlformats.org/officeDocument/2006/relationships/image" Target="../media/image11.jpeg"/><Relationship Id="rId10" Type="http://schemas.openxmlformats.org/officeDocument/2006/relationships/image" Target="../media/image22.jpeg"/><Relationship Id="rId4" Type="http://schemas.openxmlformats.org/officeDocument/2006/relationships/image" Target="../media/image6.emf"/><Relationship Id="rId9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6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9.jpeg"/><Relationship Id="rId4" Type="http://schemas.openxmlformats.org/officeDocument/2006/relationships/image" Target="../media/image25.jpe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6.emf"/><Relationship Id="rId7" Type="http://schemas.openxmlformats.org/officeDocument/2006/relationships/image" Target="../media/image33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5.jpeg"/><Relationship Id="rId5" Type="http://schemas.openxmlformats.org/officeDocument/2006/relationships/image" Target="../media/image31.png"/><Relationship Id="rId10" Type="http://schemas.openxmlformats.org/officeDocument/2006/relationships/image" Target="../media/image17.jpeg"/><Relationship Id="rId4" Type="http://schemas.openxmlformats.org/officeDocument/2006/relationships/image" Target="../media/image30.jpe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TUATRO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53400" y="4188800"/>
            <a:ext cx="84372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Group A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Recommendation Engines Final Project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590977" y="1337050"/>
            <a:ext cx="41628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Non stop offers with interesting stories, creative ideas (but with short run time) </a:t>
            </a:r>
            <a:endParaRPr sz="160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148801" y="1224150"/>
            <a:ext cx="3734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People willing to repeat a great theater experience or have a very good first one, without going blindly</a:t>
            </a:r>
            <a:endParaRPr sz="16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413050"/>
            <a:ext cx="2653544" cy="2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3491750" y="3352800"/>
            <a:ext cx="1294800" cy="722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200" y="2140732"/>
            <a:ext cx="3734700" cy="280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Customers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5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Theaters:</a:t>
            </a:r>
            <a:endParaRPr/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Personal recommendations to encourage people ➨ + Clients ➨ + Money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People interested in entering into the theater’s world:</a:t>
            </a:r>
            <a:endParaRPr/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41.7% does not go due to lack of interest and misinformation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19.4% said that the shortage of economic resources away them from theaters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Universidad de Oviedo. (2018). </a:t>
            </a:r>
            <a:r>
              <a:rPr lang="es" sz="90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consumo cultural: ¿cuestión de gusto o de precio?</a:t>
            </a:r>
            <a:r>
              <a:rPr lang="e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Instituto Nacional de Estadística. (2015). </a:t>
            </a:r>
            <a:r>
              <a:rPr lang="es" sz="90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Encuesta de Condiciones de Vida</a:t>
            </a:r>
            <a:r>
              <a:rPr lang="e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51AEBD7D-1515-4789-9327-7F5AFEC3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48" y="11099"/>
            <a:ext cx="2368148" cy="4943510"/>
          </a:xfrm>
          <a:prstGeom prst="rect">
            <a:avLst/>
          </a:prstGeom>
        </p:spPr>
      </p:pic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Business Model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we make money? ➨ Linking TUATRO App </a:t>
            </a:r>
            <a:br>
              <a:rPr lang="es"/>
            </a:br>
            <a:r>
              <a:rPr lang="es"/>
              <a:t>with Tickets Sales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From TUATRO, you can directly buy tickets </a:t>
            </a:r>
            <a:br>
              <a:rPr lang="es"/>
            </a:br>
            <a:r>
              <a:rPr lang="es"/>
              <a:t>for your theater’s play/musical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3% of ticket price is for TUATRO</a:t>
            </a:r>
            <a:endParaRPr/>
          </a:p>
          <a:p>
            <a:pPr marL="45720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-Ticket price remains the same </a:t>
            </a:r>
            <a:r>
              <a:rPr lang="es" sz="1800"/>
              <a:t>➨ </a:t>
            </a:r>
            <a:r>
              <a:rPr lang="es"/>
              <a:t>We take</a:t>
            </a:r>
            <a:br>
              <a:rPr lang="es"/>
            </a:br>
            <a:r>
              <a:rPr lang="es"/>
              <a:t> 	the 3% from theater, not final client.</a:t>
            </a:r>
            <a:r>
              <a:rPr lang="es" sz="1800"/>
              <a:t> </a:t>
            </a:r>
            <a:r>
              <a:rPr lang="es"/>
              <a:t> 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304" y="704399"/>
            <a:ext cx="2088397" cy="363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Business Control and Analytics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With our Business Model strategy to make money, </a:t>
            </a:r>
            <a:br>
              <a:rPr lang="es"/>
            </a:br>
            <a:r>
              <a:rPr lang="es"/>
              <a:t>we can analyze how many tickets out of the total are </a:t>
            </a:r>
            <a:br>
              <a:rPr lang="es"/>
            </a:br>
            <a:r>
              <a:rPr lang="es"/>
              <a:t>being sold thanks to TUATRO ➨ KPI 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-Analyze our impact within the different types of</a:t>
            </a:r>
            <a:br>
              <a:rPr lang="es"/>
            </a:br>
            <a:r>
              <a:rPr lang="es"/>
              <a:t>            plays, different theaters, etc.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-Negotiate better contracts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375" y="1377150"/>
            <a:ext cx="259393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Cold Start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311700" y="101063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Rating mean: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8" name="Рисунок 3">
            <a:extLst>
              <a:ext uri="{FF2B5EF4-FFF2-40B4-BE49-F238E27FC236}">
                <a16:creationId xmlns:a16="http://schemas.microsoft.com/office/drawing/2014/main" id="{B99D9FCA-9EC3-469E-B373-50AD59F7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852" y="99995"/>
            <a:ext cx="2368148" cy="4943510"/>
          </a:xfrm>
          <a:prstGeom prst="rect">
            <a:avLst/>
          </a:prstGeom>
        </p:spPr>
      </p:pic>
      <p:pic>
        <p:nvPicPr>
          <p:cNvPr id="1040" name="Picture 16" descr="Image result for doña rosita la soltera">
            <a:extLst>
              <a:ext uri="{FF2B5EF4-FFF2-40B4-BE49-F238E27FC236}">
                <a16:creationId xmlns:a16="http://schemas.microsoft.com/office/drawing/2014/main" id="{5B75E4CC-4C4A-4203-8410-0EE166029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t="4474" r="2752" b="4441"/>
          <a:stretch/>
        </p:blipFill>
        <p:spPr bwMode="auto">
          <a:xfrm>
            <a:off x="6926051" y="781102"/>
            <a:ext cx="2075171" cy="126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74C2FB-7A69-4141-B4C6-39D222B8F738}"/>
              </a:ext>
            </a:extLst>
          </p:cNvPr>
          <p:cNvSpPr/>
          <p:nvPr/>
        </p:nvSpPr>
        <p:spPr>
          <a:xfrm>
            <a:off x="6937248" y="2037725"/>
            <a:ext cx="2063974" cy="2389308"/>
          </a:xfrm>
          <a:prstGeom prst="rect">
            <a:avLst/>
          </a:prstGeom>
          <a:solidFill>
            <a:srgbClr val="282829"/>
          </a:solidFill>
          <a:ln>
            <a:solidFill>
              <a:srgbClr val="28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13E87C-2E3F-464D-99EC-7C7073FBE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01" y="1170829"/>
            <a:ext cx="5420481" cy="1733792"/>
          </a:xfrm>
          <a:prstGeom prst="rect">
            <a:avLst/>
          </a:prstGeom>
        </p:spPr>
      </p:pic>
      <p:pic>
        <p:nvPicPr>
          <p:cNvPr id="1042" name="Picture 18" descr="Image result for Dream Drag, Los Suenos de Freud">
            <a:extLst>
              <a:ext uri="{FF2B5EF4-FFF2-40B4-BE49-F238E27FC236}">
                <a16:creationId xmlns:a16="http://schemas.microsoft.com/office/drawing/2014/main" id="{B1D8D4C9-63AC-4291-8133-A83C3D75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566" y="2233057"/>
            <a:ext cx="681554" cy="102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B7EFD4-A1E8-4C9F-BA92-CEF654086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6117" y="2233057"/>
            <a:ext cx="681554" cy="1020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F27F9-EAE7-425C-9B11-179DC21F1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9668" y="2233057"/>
            <a:ext cx="681554" cy="10183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05ACBC-AF2B-4E6F-BE7C-875A238A8D66}"/>
              </a:ext>
            </a:extLst>
          </p:cNvPr>
          <p:cNvSpPr txBox="1"/>
          <p:nvPr/>
        </p:nvSpPr>
        <p:spPr>
          <a:xfrm>
            <a:off x="6853756" y="2072838"/>
            <a:ext cx="20499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Based on user reviews: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AE4AF-3488-473C-BED4-F29BAD5B133C}"/>
              </a:ext>
            </a:extLst>
          </p:cNvPr>
          <p:cNvSpPr txBox="1"/>
          <p:nvPr/>
        </p:nvSpPr>
        <p:spPr>
          <a:xfrm>
            <a:off x="6865859" y="3334429"/>
            <a:ext cx="20499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Based on critic reviews: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01DFCB-1E77-4C27-A2FF-206A5468F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01" y="2904621"/>
            <a:ext cx="6011114" cy="1905266"/>
          </a:xfrm>
          <a:prstGeom prst="rect">
            <a:avLst/>
          </a:prstGeom>
        </p:spPr>
      </p:pic>
      <p:pic>
        <p:nvPicPr>
          <p:cNvPr id="34" name="Picture 14" descr="Image result for anastasia el musical spanish poster">
            <a:extLst>
              <a:ext uri="{FF2B5EF4-FFF2-40B4-BE49-F238E27FC236}">
                <a16:creationId xmlns:a16="http://schemas.microsoft.com/office/drawing/2014/main" id="{B55A05F6-6FB8-4B1C-94A7-DA489AEDB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t="11171" r="5686" b="7609"/>
          <a:stretch/>
        </p:blipFill>
        <p:spPr bwMode="auto">
          <a:xfrm>
            <a:off x="6939495" y="3510617"/>
            <a:ext cx="672589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salto a la sede una comedia">
            <a:extLst>
              <a:ext uri="{FF2B5EF4-FFF2-40B4-BE49-F238E27FC236}">
                <a16:creationId xmlns:a16="http://schemas.microsoft.com/office/drawing/2014/main" id="{F29F61A2-4E44-4F2F-8FB2-FC9474062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t="1944" r="13739" b="15361"/>
          <a:stretch/>
        </p:blipFill>
        <p:spPr bwMode="auto">
          <a:xfrm>
            <a:off x="7614331" y="3499728"/>
            <a:ext cx="660592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bella y la bestia teatro poster">
            <a:extLst>
              <a:ext uri="{FF2B5EF4-FFF2-40B4-BE49-F238E27FC236}">
                <a16:creationId xmlns:a16="http://schemas.microsoft.com/office/drawing/2014/main" id="{4A692EBF-56C5-480B-B228-809C1A58B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1" r="14780" b="28695"/>
          <a:stretch/>
        </p:blipFill>
        <p:spPr bwMode="auto">
          <a:xfrm>
            <a:off x="8280521" y="3501935"/>
            <a:ext cx="706660" cy="101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Interaction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1896F-FA60-4BD7-A896-03798623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3" y="1017451"/>
            <a:ext cx="5186678" cy="1888158"/>
          </a:xfrm>
          <a:prstGeom prst="rect">
            <a:avLst/>
          </a:prstGeom>
        </p:spPr>
      </p:pic>
      <p:pic>
        <p:nvPicPr>
          <p:cNvPr id="15" name="Рисунок 3">
            <a:extLst>
              <a:ext uri="{FF2B5EF4-FFF2-40B4-BE49-F238E27FC236}">
                <a16:creationId xmlns:a16="http://schemas.microsoft.com/office/drawing/2014/main" id="{7467A7B5-2B58-4B92-8ED9-6F97B099E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852" y="99995"/>
            <a:ext cx="2368148" cy="49435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A4330C-8A46-4043-9097-56806745C70C}"/>
              </a:ext>
            </a:extLst>
          </p:cNvPr>
          <p:cNvSpPr/>
          <p:nvPr/>
        </p:nvSpPr>
        <p:spPr>
          <a:xfrm>
            <a:off x="6937248" y="2037725"/>
            <a:ext cx="2063974" cy="2389308"/>
          </a:xfrm>
          <a:prstGeom prst="rect">
            <a:avLst/>
          </a:prstGeom>
          <a:solidFill>
            <a:srgbClr val="282829"/>
          </a:solidFill>
          <a:ln>
            <a:solidFill>
              <a:srgbClr val="28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8" descr="Image result for Dream Drag, Los Suenos de Freud">
            <a:extLst>
              <a:ext uri="{FF2B5EF4-FFF2-40B4-BE49-F238E27FC236}">
                <a16:creationId xmlns:a16="http://schemas.microsoft.com/office/drawing/2014/main" id="{8314B072-608C-4908-B5EE-53E81006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566" y="2233057"/>
            <a:ext cx="681554" cy="102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334A8-44D2-4808-95FF-117D945DB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902" y="2212102"/>
            <a:ext cx="681554" cy="10385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8FAB56-B23F-426F-875F-8A9B4CABA524}"/>
              </a:ext>
            </a:extLst>
          </p:cNvPr>
          <p:cNvSpPr txBox="1"/>
          <p:nvPr/>
        </p:nvSpPr>
        <p:spPr>
          <a:xfrm>
            <a:off x="6853756" y="2072838"/>
            <a:ext cx="20499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People who liked Doña Rosita also liked: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E559C7-F127-44F3-8050-FBF05ABA5727}"/>
              </a:ext>
            </a:extLst>
          </p:cNvPr>
          <p:cNvSpPr txBox="1"/>
          <p:nvPr/>
        </p:nvSpPr>
        <p:spPr>
          <a:xfrm>
            <a:off x="6865859" y="3334429"/>
            <a:ext cx="20499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People who watched El Rey Leon also watched:</a:t>
            </a:r>
          </a:p>
        </p:txBody>
      </p:sp>
      <p:pic>
        <p:nvPicPr>
          <p:cNvPr id="21" name="Picture 6" descr="Related image">
            <a:extLst>
              <a:ext uri="{FF2B5EF4-FFF2-40B4-BE49-F238E27FC236}">
                <a16:creationId xmlns:a16="http://schemas.microsoft.com/office/drawing/2014/main" id="{AF12A5DA-0129-43D9-AA34-8E7DE7E17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" b="11288"/>
          <a:stretch/>
        </p:blipFill>
        <p:spPr bwMode="auto">
          <a:xfrm>
            <a:off x="6929308" y="800313"/>
            <a:ext cx="2075171" cy="124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Related image">
            <a:extLst>
              <a:ext uri="{FF2B5EF4-FFF2-40B4-BE49-F238E27FC236}">
                <a16:creationId xmlns:a16="http://schemas.microsoft.com/office/drawing/2014/main" id="{B123A087-EF5D-4FA6-800C-9714A2F90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" b="13695"/>
          <a:stretch/>
        </p:blipFill>
        <p:spPr bwMode="auto">
          <a:xfrm>
            <a:off x="6931153" y="2222168"/>
            <a:ext cx="697212" cy="103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lated image">
            <a:extLst>
              <a:ext uri="{FF2B5EF4-FFF2-40B4-BE49-F238E27FC236}">
                <a16:creationId xmlns:a16="http://schemas.microsoft.com/office/drawing/2014/main" id="{E7E24C9D-8DFA-46E3-B7E0-57A57CFB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t="3596" r="6306" b="18531"/>
          <a:stretch/>
        </p:blipFill>
        <p:spPr bwMode="auto">
          <a:xfrm>
            <a:off x="7598269" y="2214820"/>
            <a:ext cx="676488" cy="103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Image result for carne crudo que no te lo cuenten">
            <a:extLst>
              <a:ext uri="{FF2B5EF4-FFF2-40B4-BE49-F238E27FC236}">
                <a16:creationId xmlns:a16="http://schemas.microsoft.com/office/drawing/2014/main" id="{4677A283-3185-4272-B56F-167731E59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" t="1944" r="4122" b="7609"/>
          <a:stretch/>
        </p:blipFill>
        <p:spPr bwMode="auto">
          <a:xfrm>
            <a:off x="7610071" y="3482591"/>
            <a:ext cx="672590" cy="102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Image result for AdiÃ³s Arturo, La Cubana">
            <a:extLst>
              <a:ext uri="{FF2B5EF4-FFF2-40B4-BE49-F238E27FC236}">
                <a16:creationId xmlns:a16="http://schemas.microsoft.com/office/drawing/2014/main" id="{4FA65481-31BC-4E0D-A366-FFD01A8AD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4" t="7610" r="6704" b="7608"/>
          <a:stretch/>
        </p:blipFill>
        <p:spPr bwMode="auto">
          <a:xfrm>
            <a:off x="8285918" y="3489554"/>
            <a:ext cx="672589" cy="10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A48DA9-288B-45DB-8769-51B6FF20D7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773" y="2974982"/>
            <a:ext cx="4741530" cy="2032084"/>
          </a:xfrm>
          <a:prstGeom prst="rect">
            <a:avLst/>
          </a:prstGeom>
        </p:spPr>
      </p:pic>
      <p:pic>
        <p:nvPicPr>
          <p:cNvPr id="28" name="Picture 18" descr="Image result for Dream Drag, Los Suenos de Freud">
            <a:extLst>
              <a:ext uri="{FF2B5EF4-FFF2-40B4-BE49-F238E27FC236}">
                <a16:creationId xmlns:a16="http://schemas.microsoft.com/office/drawing/2014/main" id="{D43A06AB-A50D-4954-8EC5-7A93935E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15" y="3489554"/>
            <a:ext cx="681554" cy="102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Collaborative Filtering</a:t>
            </a:r>
            <a:endParaRPr dirty="0"/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A8FE45D6-60B0-4A1E-B2CF-F2975682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852" y="99995"/>
            <a:ext cx="2368148" cy="49435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319912-5F54-4072-9217-EB2280CD5E57}"/>
              </a:ext>
            </a:extLst>
          </p:cNvPr>
          <p:cNvSpPr/>
          <p:nvPr/>
        </p:nvSpPr>
        <p:spPr>
          <a:xfrm>
            <a:off x="6937248" y="2037725"/>
            <a:ext cx="2063974" cy="2389308"/>
          </a:xfrm>
          <a:prstGeom prst="rect">
            <a:avLst/>
          </a:prstGeom>
          <a:solidFill>
            <a:srgbClr val="282829"/>
          </a:solidFill>
          <a:ln>
            <a:solidFill>
              <a:srgbClr val="28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C747C-8866-47D1-9D8D-EC6AA89B8E44}"/>
              </a:ext>
            </a:extLst>
          </p:cNvPr>
          <p:cNvSpPr txBox="1"/>
          <p:nvPr/>
        </p:nvSpPr>
        <p:spPr>
          <a:xfrm>
            <a:off x="6853756" y="2072838"/>
            <a:ext cx="20499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Recommended for you: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534B2-B284-46C9-B436-30A16804BD9F}"/>
              </a:ext>
            </a:extLst>
          </p:cNvPr>
          <p:cNvSpPr txBox="1"/>
          <p:nvPr/>
        </p:nvSpPr>
        <p:spPr>
          <a:xfrm>
            <a:off x="6865859" y="3334429"/>
            <a:ext cx="20499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Other Classics:</a:t>
            </a:r>
          </a:p>
        </p:txBody>
      </p:sp>
      <p:pic>
        <p:nvPicPr>
          <p:cNvPr id="23" name="Picture 18" descr="Image result for el fantasma del opera">
            <a:extLst>
              <a:ext uri="{FF2B5EF4-FFF2-40B4-BE49-F238E27FC236}">
                <a16:creationId xmlns:a16="http://schemas.microsoft.com/office/drawing/2014/main" id="{7A7EDB20-9992-49F4-A901-CD50B800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071" y="2285573"/>
            <a:ext cx="672589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mage result for bella y la bestia teatro poster">
            <a:extLst>
              <a:ext uri="{FF2B5EF4-FFF2-40B4-BE49-F238E27FC236}">
                <a16:creationId xmlns:a16="http://schemas.microsoft.com/office/drawing/2014/main" id="{4F2BEE88-42D7-49F7-BE3D-5B115F156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1" r="14780" b="28695"/>
          <a:stretch/>
        </p:blipFill>
        <p:spPr bwMode="auto">
          <a:xfrm>
            <a:off x="7615905" y="3486825"/>
            <a:ext cx="706660" cy="101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drag dreams el sueno de freud">
            <a:extLst>
              <a:ext uri="{FF2B5EF4-FFF2-40B4-BE49-F238E27FC236}">
                <a16:creationId xmlns:a16="http://schemas.microsoft.com/office/drawing/2014/main" id="{BC3F6EB7-C7B9-420F-BBAC-7CC43871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97" y="758415"/>
            <a:ext cx="2073874" cy="127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36BB2B-27AE-47CA-98B6-A90AE916A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68" y="1017450"/>
            <a:ext cx="4511703" cy="3979220"/>
          </a:xfrm>
          <a:prstGeom prst="rect">
            <a:avLst/>
          </a:prstGeom>
        </p:spPr>
      </p:pic>
      <p:pic>
        <p:nvPicPr>
          <p:cNvPr id="18" name="Picture 6" descr="Image result for doña rosita la soltera">
            <a:extLst>
              <a:ext uri="{FF2B5EF4-FFF2-40B4-BE49-F238E27FC236}">
                <a16:creationId xmlns:a16="http://schemas.microsoft.com/office/drawing/2014/main" id="{EE00C19B-282E-4F0B-BD2C-6397FD8C3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8" t="1945" r="9233"/>
          <a:stretch/>
        </p:blipFill>
        <p:spPr bwMode="auto">
          <a:xfrm>
            <a:off x="6936144" y="2293285"/>
            <a:ext cx="672590" cy="10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06C91D-F0B6-4154-B774-7FE9CB129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7239" y="2286000"/>
            <a:ext cx="681554" cy="1045524"/>
          </a:xfrm>
          <a:prstGeom prst="rect">
            <a:avLst/>
          </a:prstGeom>
        </p:spPr>
      </p:pic>
      <p:pic>
        <p:nvPicPr>
          <p:cNvPr id="5124" name="Picture 4" descr="Image result for algo pasa con pepi poster">
            <a:extLst>
              <a:ext uri="{FF2B5EF4-FFF2-40B4-BE49-F238E27FC236}">
                <a16:creationId xmlns:a16="http://schemas.microsoft.com/office/drawing/2014/main" id="{DB0DB9F6-2116-469B-BB1C-02D49C37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59" y="3486825"/>
            <a:ext cx="706660" cy="10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mage result for AdiÃ³s Arturo, La Cubana">
            <a:extLst>
              <a:ext uri="{FF2B5EF4-FFF2-40B4-BE49-F238E27FC236}">
                <a16:creationId xmlns:a16="http://schemas.microsoft.com/office/drawing/2014/main" id="{0D250D89-EA60-460A-809C-3CD925618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4" t="7610" r="6704" b="7608"/>
          <a:stretch/>
        </p:blipFill>
        <p:spPr bwMode="auto">
          <a:xfrm>
            <a:off x="8285918" y="3489554"/>
            <a:ext cx="672589" cy="10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62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Building User Profile</a:t>
            </a:r>
            <a:endParaRPr dirty="0"/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A8FE45D6-60B0-4A1E-B2CF-F2975682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852" y="99995"/>
            <a:ext cx="2368148" cy="49435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319912-5F54-4072-9217-EB2280CD5E57}"/>
              </a:ext>
            </a:extLst>
          </p:cNvPr>
          <p:cNvSpPr/>
          <p:nvPr/>
        </p:nvSpPr>
        <p:spPr>
          <a:xfrm>
            <a:off x="6937248" y="2037725"/>
            <a:ext cx="2063974" cy="2389308"/>
          </a:xfrm>
          <a:prstGeom prst="rect">
            <a:avLst/>
          </a:prstGeom>
          <a:solidFill>
            <a:srgbClr val="282829"/>
          </a:solidFill>
          <a:ln>
            <a:solidFill>
              <a:srgbClr val="282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C747C-8866-47D1-9D8D-EC6AA89B8E44}"/>
              </a:ext>
            </a:extLst>
          </p:cNvPr>
          <p:cNvSpPr txBox="1"/>
          <p:nvPr/>
        </p:nvSpPr>
        <p:spPr>
          <a:xfrm>
            <a:off x="6853756" y="2072838"/>
            <a:ext cx="20499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People who liked Doña Rosita also liked: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534B2-B284-46C9-B436-30A16804BD9F}"/>
              </a:ext>
            </a:extLst>
          </p:cNvPr>
          <p:cNvSpPr txBox="1"/>
          <p:nvPr/>
        </p:nvSpPr>
        <p:spPr>
          <a:xfrm>
            <a:off x="6865859" y="3334429"/>
            <a:ext cx="20499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Other Classics:</a:t>
            </a:r>
          </a:p>
        </p:txBody>
      </p:sp>
      <p:pic>
        <p:nvPicPr>
          <p:cNvPr id="3080" name="Picture 8" descr="Image result for billy elliot musical españa poster">
            <a:extLst>
              <a:ext uri="{FF2B5EF4-FFF2-40B4-BE49-F238E27FC236}">
                <a16:creationId xmlns:a16="http://schemas.microsoft.com/office/drawing/2014/main" id="{F1413D0E-A708-4755-B874-81E84869B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3059" r="57689" b="9906"/>
          <a:stretch/>
        </p:blipFill>
        <p:spPr bwMode="auto">
          <a:xfrm>
            <a:off x="6936144" y="3486824"/>
            <a:ext cx="672589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5E5E7-980E-4F90-8E36-CE2AD28BE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60" y="931136"/>
            <a:ext cx="6428898" cy="2652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783A9-98BD-4AC2-B0DF-9AF385399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38" y="3583872"/>
            <a:ext cx="2586331" cy="1278504"/>
          </a:xfrm>
          <a:prstGeom prst="rect">
            <a:avLst/>
          </a:prstGeom>
        </p:spPr>
      </p:pic>
      <p:pic>
        <p:nvPicPr>
          <p:cNvPr id="4098" name="Picture 2" descr="Image result for anastasia musical spanish poster">
            <a:extLst>
              <a:ext uri="{FF2B5EF4-FFF2-40B4-BE49-F238E27FC236}">
                <a16:creationId xmlns:a16="http://schemas.microsoft.com/office/drawing/2014/main" id="{8DFB42BA-6FCE-4F1B-8307-6CB2538F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812645"/>
            <a:ext cx="2105122" cy="121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Image result for el fantasma del opera">
            <a:extLst>
              <a:ext uri="{FF2B5EF4-FFF2-40B4-BE49-F238E27FC236}">
                <a16:creationId xmlns:a16="http://schemas.microsoft.com/office/drawing/2014/main" id="{7A7EDB20-9992-49F4-A901-CD50B800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071" y="2285573"/>
            <a:ext cx="672589" cy="10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224681D4-C142-4204-9AC2-9F4E1C8E8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144" y="2282825"/>
            <a:ext cx="672589" cy="10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mage result for bella y la bestia teatro poster">
            <a:extLst>
              <a:ext uri="{FF2B5EF4-FFF2-40B4-BE49-F238E27FC236}">
                <a16:creationId xmlns:a16="http://schemas.microsoft.com/office/drawing/2014/main" id="{4F2BEE88-42D7-49F7-BE3D-5B115F156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1" r="14780" b="28695"/>
          <a:stretch/>
        </p:blipFill>
        <p:spPr bwMode="auto">
          <a:xfrm>
            <a:off x="8288611" y="2283854"/>
            <a:ext cx="706660" cy="101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Coriolano teatro spain">
            <a:extLst>
              <a:ext uri="{FF2B5EF4-FFF2-40B4-BE49-F238E27FC236}">
                <a16:creationId xmlns:a16="http://schemas.microsoft.com/office/drawing/2014/main" id="{A3B9130B-568F-4FE0-A380-26CDE867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071" y="3486825"/>
            <a:ext cx="672589" cy="10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lated image">
            <a:extLst>
              <a:ext uri="{FF2B5EF4-FFF2-40B4-BE49-F238E27FC236}">
                <a16:creationId xmlns:a16="http://schemas.microsoft.com/office/drawing/2014/main" id="{ED40B318-B4FE-4599-B356-0B15F6FAD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t="3596" r="6306" b="18531"/>
          <a:stretch/>
        </p:blipFill>
        <p:spPr bwMode="auto">
          <a:xfrm>
            <a:off x="8282660" y="3453808"/>
            <a:ext cx="676488" cy="103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3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C4D-4C9D-4A42-8594-7DB0561E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4EC49-C47B-43A7-8724-115A0492F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Evaluating predictions (MAE, MSE, RMSE) using Error ratings average</a:t>
            </a:r>
          </a:p>
          <a:p>
            <a:r>
              <a:rPr lang="en-US" dirty="0"/>
              <a:t>Evaluating Ranking - Mean Reciprocal Rank (MRR)</a:t>
            </a:r>
          </a:p>
          <a:p>
            <a:r>
              <a:rPr lang="en-US" dirty="0"/>
              <a:t> Evaluating Ranking - Spearman Rank Correlation (SPR)</a:t>
            </a:r>
          </a:p>
          <a:p>
            <a:r>
              <a:rPr lang="en-US" dirty="0"/>
              <a:t>Evaluating Ranking - Discounted Cumulative Gain (DCG)</a:t>
            </a:r>
          </a:p>
        </p:txBody>
      </p:sp>
    </p:spTree>
    <p:extLst>
      <p:ext uri="{BB962C8B-B14F-4D97-AF65-F5344CB8AC3E}">
        <p14:creationId xmlns:p14="http://schemas.microsoft.com/office/powerpoint/2010/main" val="188753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Knowledge Base: How to get data?</a:t>
            </a:r>
            <a:endParaRPr dirty="0"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get the information from theaters with whom we work with </a:t>
            </a:r>
            <a:endParaRPr/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Programming, plays’ plot, actors, actresses, directors…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Theaters keep us informed of price offers, last run time of plays, etc. in case we need to create temporary offers.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Professional critics (specialized magazines, newspapers)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228600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4295375" y="3538350"/>
            <a:ext cx="440400" cy="519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3180650" y="4162050"/>
            <a:ext cx="3578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OWN DATABASE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Before watching a film: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Trailer(s), advertisement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Well-known actors, actresses, directors…even “indie” one and foreigners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”I watch all movies of...”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Technical analysis (Youtube)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Reviews: IMDB,  magazines, Twitter...Professional and amateur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Friends’ opinion (main leisure activity)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TUATRO: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Interface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1"/>
          </p:nvPr>
        </p:nvSpPr>
        <p:spPr>
          <a:xfrm>
            <a:off x="353400" y="4188800"/>
            <a:ext cx="84372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Group A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Recommendation Engines Final Project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60E9AA5B-3317-45BF-BA92-054507E5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926" y="89362"/>
            <a:ext cx="2368148" cy="4943510"/>
          </a:xfrm>
          <a:prstGeom prst="rect">
            <a:avLst/>
          </a:prstGeom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75" y="38093"/>
            <a:ext cx="2282950" cy="494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477" y="744279"/>
            <a:ext cx="2080397" cy="3689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/>
          <p:nvPr/>
        </p:nvSpPr>
        <p:spPr>
          <a:xfrm>
            <a:off x="2573875" y="2159000"/>
            <a:ext cx="654900" cy="41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5621875" y="2159000"/>
            <a:ext cx="654900" cy="41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2975" y="48750"/>
            <a:ext cx="2549493" cy="49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1425"/>
            <a:ext cx="2446875" cy="49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875" y="95950"/>
            <a:ext cx="2639875" cy="352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2788375" y="3770475"/>
            <a:ext cx="61074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Classic (Drama), Comedy, (Contemporary) Drama, Family, Fringe, Stand-up, Politics, Dark, Musical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Teatro Alcázar, Teatro Rialto, Teatro Kamikaze, Teatro La Latina, Teatro Lara, Teatro Maravillas, Teatro Lope de Vega, Teatro Calderón, Teatro Galileo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2791175" y="1817500"/>
            <a:ext cx="654900" cy="41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375" y="481800"/>
            <a:ext cx="6863652" cy="4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216400" y="775175"/>
            <a:ext cx="3231600" cy="1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/>
              <a:t>The 3 trailers were cool, the main actor is one of my favourites, in Twitter, Facebook...it always appear some good comments about this film, my close friends told me they like it...SURELY I WOULD LIKE THIS FILM, and I cannot wait to see it at home. I am going to the cinema.</a:t>
            </a:r>
            <a:endParaRPr sz="1150"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818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Before going to the theater: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trailers, no advertisement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well-known actor, actresses, directors…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”I know Lion King Musical and Billy Elliot”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Only very specialized platforms tended to echo theater’s news.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Range of prices: $$ - $$$. On average: more expensive than cinema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Shorter run time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 🡇 Friends’ opinion (maybe one friend…)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375" y="481800"/>
            <a:ext cx="6863652" cy="4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380050" y="763900"/>
            <a:ext cx="3228600" cy="16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My friend Juan David told me to see “Las Canciones” from Pablo Messiez; I went and I LOVED THE EXPERIENCED. The live...I want to come back to the theater, I am sure that there are plays which fits me like my favourite films, but...which play should I see? I DO NOT WANT TO SPEND MONEY BLINDLY...</a:t>
            </a:r>
            <a:endParaRPr sz="1100"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818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Before going to the theater: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00" y="1724325"/>
            <a:ext cx="7418601" cy="30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Before going to the theater: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00" y="1724325"/>
            <a:ext cx="7418601" cy="30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825075" y="606075"/>
            <a:ext cx="1320900" cy="16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0">
                <a:solidFill>
                  <a:schemeClr val="dk1"/>
                </a:solidFill>
              </a:rPr>
              <a:t>🢛</a:t>
            </a:r>
            <a:endParaRPr sz="12000"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5448146" y="543750"/>
            <a:ext cx="24372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TUATRO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4590977" y="1337050"/>
            <a:ext cx="41628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Non stop offers with interesting stories, creative ideas (but with short run time) </a:t>
            </a:r>
            <a:endParaRPr sz="16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200" y="2140732"/>
            <a:ext cx="3734700" cy="280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524525"/>
            <a:ext cx="3222975" cy="24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148801" y="1224150"/>
            <a:ext cx="3734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People willing to repeat a great theater experience or have a very good first one, without going blindly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4590977" y="1337050"/>
            <a:ext cx="41628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Non stop offers with interesting stories, creative ideas (but with short run time) </a:t>
            </a:r>
            <a:endParaRPr sz="1600"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148801" y="1224150"/>
            <a:ext cx="3734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People willing to repeat a great theater experience or have a very good first one, without going blindly</a:t>
            </a:r>
            <a:endParaRPr sz="1600"/>
          </a:p>
        </p:txBody>
      </p:sp>
      <p:sp>
        <p:nvSpPr>
          <p:cNvPr id="119" name="Google Shape;119;p21"/>
          <p:cNvSpPr/>
          <p:nvPr/>
        </p:nvSpPr>
        <p:spPr>
          <a:xfrm>
            <a:off x="3682638" y="3369388"/>
            <a:ext cx="1125900" cy="72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413050"/>
            <a:ext cx="2653544" cy="26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200" y="2140732"/>
            <a:ext cx="3734700" cy="280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Microsoft Office PowerPoint</Application>
  <PresentationFormat>On-screen Show (16:9)</PresentationFormat>
  <Paragraphs>91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Playfair Display</vt:lpstr>
      <vt:lpstr>Arial</vt:lpstr>
      <vt:lpstr>Times New Roman</vt:lpstr>
      <vt:lpstr>Lato</vt:lpstr>
      <vt:lpstr>Coral</vt:lpstr>
      <vt:lpstr>TUATRO</vt:lpstr>
      <vt:lpstr>Context</vt:lpstr>
      <vt:lpstr>Context</vt:lpstr>
      <vt:lpstr>Context</vt:lpstr>
      <vt:lpstr>Context</vt:lpstr>
      <vt:lpstr>Context</vt:lpstr>
      <vt:lpstr>Context</vt:lpstr>
      <vt:lpstr>Problem</vt:lpstr>
      <vt:lpstr>Problem</vt:lpstr>
      <vt:lpstr>Problem</vt:lpstr>
      <vt:lpstr>Customers</vt:lpstr>
      <vt:lpstr>Business Model</vt:lpstr>
      <vt:lpstr>Business Control and Analytics </vt:lpstr>
      <vt:lpstr>Cold Start</vt:lpstr>
      <vt:lpstr>User Interaction</vt:lpstr>
      <vt:lpstr>Collaborative Filtering</vt:lpstr>
      <vt:lpstr>Building User Profile</vt:lpstr>
      <vt:lpstr>Evaluation Methods</vt:lpstr>
      <vt:lpstr>Knowledge Base: How to get data?</vt:lpstr>
      <vt:lpstr>TUATRO: User Interface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TUATRO</dc:title>
  <dc:creator>ignacio maawad</dc:creator>
  <cp:lastModifiedBy>ignacio maawad</cp:lastModifiedBy>
  <cp:revision>26</cp:revision>
  <dcterms:modified xsi:type="dcterms:W3CDTF">2019-10-21T22:59:04Z</dcterms:modified>
</cp:coreProperties>
</file>